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1" r:id="rId4"/>
    <p:sldId id="258" r:id="rId5"/>
    <p:sldId id="282" r:id="rId6"/>
    <p:sldId id="283" r:id="rId7"/>
    <p:sldId id="262" r:id="rId8"/>
    <p:sldId id="311" r:id="rId9"/>
    <p:sldId id="312" r:id="rId10"/>
    <p:sldId id="284" r:id="rId11"/>
    <p:sldId id="263" r:id="rId12"/>
    <p:sldId id="276" r:id="rId13"/>
    <p:sldId id="264" r:id="rId14"/>
    <p:sldId id="265" r:id="rId15"/>
    <p:sldId id="285" r:id="rId16"/>
    <p:sldId id="269" r:id="rId17"/>
    <p:sldId id="266" r:id="rId18"/>
    <p:sldId id="270" r:id="rId19"/>
    <p:sldId id="309" r:id="rId20"/>
    <p:sldId id="304" r:id="rId21"/>
    <p:sldId id="315" r:id="rId22"/>
    <p:sldId id="306" r:id="rId23"/>
    <p:sldId id="307" r:id="rId24"/>
    <p:sldId id="313" r:id="rId25"/>
    <p:sldId id="314" r:id="rId26"/>
    <p:sldId id="273" r:id="rId27"/>
    <p:sldId id="303" r:id="rId2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76" y="3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3059E-83A8-4A98-8D5C-D45412D79A44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A9B6D-6DCC-4DC4-9AFC-AACEA3794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8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9B6D-6DCC-4DC4-9AFC-AACEA37943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8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A9B6D-6DCC-4DC4-9AFC-AACEA37943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02980" y="67056"/>
            <a:ext cx="348996" cy="358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4479" y="1666697"/>
            <a:ext cx="5421630" cy="666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469" y="1197438"/>
            <a:ext cx="833506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8800" y="-247650"/>
            <a:ext cx="4953000" cy="2936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br>
              <a:rPr lang="en-US" sz="3200" spc="-114" dirty="0"/>
            </a:br>
            <a:r>
              <a:rPr sz="3200" spc="-114" dirty="0"/>
              <a:t>Capstone</a:t>
            </a:r>
            <a:r>
              <a:rPr sz="3200" spc="-330" dirty="0"/>
              <a:t> </a:t>
            </a:r>
            <a:r>
              <a:rPr sz="3200" spc="-175" dirty="0"/>
              <a:t>Project-4</a:t>
            </a:r>
            <a:br>
              <a:rPr lang="en-US" sz="2800" spc="-175" dirty="0"/>
            </a:br>
            <a:br>
              <a:rPr lang="en-US" sz="2800" spc="-175" dirty="0"/>
            </a:br>
            <a:r>
              <a:rPr lang="en-US" sz="2800" spc="-225" dirty="0">
                <a:solidFill>
                  <a:srgbClr val="124F5C"/>
                </a:solidFill>
                <a:latin typeface="Bodoni MT Black" panose="02070A03080606020203" pitchFamily="18" charset="0"/>
                <a:ea typeface="STXinwei" panose="02010800040101010101" pitchFamily="2" charset="-122"/>
              </a:rPr>
              <a:t>NETFLIX </a:t>
            </a:r>
            <a:r>
              <a:rPr lang="en-US" sz="2800" spc="-195" dirty="0">
                <a:solidFill>
                  <a:srgbClr val="124F5C"/>
                </a:solidFill>
                <a:latin typeface="Bodoni MT Black" panose="02070A03080606020203" pitchFamily="18" charset="0"/>
                <a:ea typeface="STXinwei" panose="02010800040101010101" pitchFamily="2" charset="-122"/>
              </a:rPr>
              <a:t>MOVIES </a:t>
            </a:r>
            <a:r>
              <a:rPr lang="en-US" sz="2800" spc="-65" dirty="0">
                <a:solidFill>
                  <a:srgbClr val="124F5C"/>
                </a:solidFill>
                <a:latin typeface="Bodoni MT Black" panose="02070A03080606020203" pitchFamily="18" charset="0"/>
                <a:ea typeface="STXinwei" panose="02010800040101010101" pitchFamily="2" charset="-122"/>
              </a:rPr>
              <a:t>AND </a:t>
            </a:r>
            <a:r>
              <a:rPr lang="en-US" sz="2800" spc="-150" dirty="0">
                <a:solidFill>
                  <a:srgbClr val="124F5C"/>
                </a:solidFill>
                <a:latin typeface="Bodoni MT Black" panose="02070A03080606020203" pitchFamily="18" charset="0"/>
                <a:ea typeface="STXinwei" panose="02010800040101010101" pitchFamily="2" charset="-122"/>
              </a:rPr>
              <a:t>TV</a:t>
            </a:r>
            <a:r>
              <a:rPr lang="en-US" sz="2800" spc="-370" dirty="0">
                <a:solidFill>
                  <a:srgbClr val="124F5C"/>
                </a:solidFill>
                <a:latin typeface="Bodoni MT Black" panose="02070A03080606020203" pitchFamily="18" charset="0"/>
                <a:ea typeface="STXinwei" panose="02010800040101010101" pitchFamily="2" charset="-122"/>
              </a:rPr>
              <a:t> </a:t>
            </a:r>
            <a:r>
              <a:rPr lang="en-US" sz="2800" spc="-110" dirty="0">
                <a:solidFill>
                  <a:srgbClr val="124F5C"/>
                </a:solidFill>
                <a:latin typeface="Bodoni MT Black" panose="02070A03080606020203" pitchFamily="18" charset="0"/>
                <a:ea typeface="STXinwei" panose="02010800040101010101" pitchFamily="2" charset="-122"/>
              </a:rPr>
              <a:t>SHOWS  </a:t>
            </a:r>
            <a:r>
              <a:rPr lang="en-US" sz="2800" spc="-195" dirty="0">
                <a:solidFill>
                  <a:srgbClr val="124F5C"/>
                </a:solidFill>
                <a:latin typeface="Bodoni MT Black" panose="02070A03080606020203" pitchFamily="18" charset="0"/>
                <a:ea typeface="STXinwei" panose="02010800040101010101" pitchFamily="2" charset="-122"/>
              </a:rPr>
              <a:t>CLUSTERING</a:t>
            </a:r>
            <a:br>
              <a:rPr lang="en-US" sz="4400" b="1" spc="-195" dirty="0">
                <a:solidFill>
                  <a:srgbClr val="124F5C"/>
                </a:solidFill>
                <a:latin typeface="Verdana"/>
                <a:cs typeface="Verdana"/>
              </a:rPr>
            </a:br>
            <a:endParaRPr spc="-17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23900" y="602254"/>
            <a:ext cx="2209800" cy="4460753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C00000"/>
              </a:solidFill>
              <a:effectLst/>
              <a:latin typeface="Bodoni MT Black" panose="02070A03080606020203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C00000"/>
              </a:solidFill>
              <a:latin typeface="Bodoni MT Black" panose="02070A03080606020203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C00000"/>
              </a:solidFill>
              <a:effectLst/>
              <a:latin typeface="Bodoni MT Black" panose="02070A03080606020203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C00000"/>
              </a:solidFill>
              <a:latin typeface="Bodoni MT Black" panose="02070A03080606020203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C00000"/>
                </a:solidFill>
                <a:effectLst/>
                <a:latin typeface="Bodoni MT Black" panose="02070A03080606020203" pitchFamily="18" charset="0"/>
              </a:rPr>
              <a:t>Team members:</a:t>
            </a:r>
            <a:endParaRPr lang="en-US" sz="3600" b="0" dirty="0">
              <a:effectLst/>
              <a:latin typeface="Bodoni MT Black" panose="02070A03080606020203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E3B44"/>
                </a:solidFill>
                <a:effectLst/>
                <a:latin typeface="Bodoni MT Black" panose="02070A03080606020203" pitchFamily="18" charset="0"/>
              </a:rPr>
              <a:t>Prince Jain </a:t>
            </a:r>
            <a:endParaRPr lang="en-US" sz="3600" b="0" dirty="0">
              <a:effectLst/>
              <a:latin typeface="Bodoni MT Black" panose="02070A03080606020203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E3B44"/>
                </a:solidFill>
                <a:effectLst/>
                <a:latin typeface="Bodoni MT Black" panose="02070A03080606020203" pitchFamily="18" charset="0"/>
              </a:rPr>
              <a:t>Rishabh Patidar </a:t>
            </a:r>
            <a:endParaRPr lang="en-US" sz="3600" b="0" dirty="0">
              <a:effectLst/>
              <a:latin typeface="Bodoni MT Black" panose="02070A03080606020203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E3B44"/>
                </a:solidFill>
                <a:effectLst/>
                <a:latin typeface="Bodoni MT Black" panose="02070A03080606020203" pitchFamily="18" charset="0"/>
              </a:rPr>
              <a:t>Vikas Shrivas </a:t>
            </a:r>
            <a:endParaRPr lang="en-US" sz="3600" b="0" dirty="0">
              <a:effectLst/>
              <a:latin typeface="Bodoni MT Black" panose="02070A03080606020203" pitchFamily="18" charset="0"/>
            </a:endParaRPr>
          </a:p>
          <a:p>
            <a:br>
              <a:rPr lang="en-US" sz="3600" dirty="0"/>
            </a:br>
            <a:endParaRPr lang="en-US" sz="3600" dirty="0">
              <a:latin typeface="Verdana"/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D6A4E-D599-151A-6F1E-7F7A7208F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126306"/>
            <a:ext cx="5562602" cy="29367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E7D09-ABCC-09C9-944A-3C7A975216CB}"/>
              </a:ext>
            </a:extLst>
          </p:cNvPr>
          <p:cNvSpPr txBox="1"/>
          <p:nvPr/>
        </p:nvSpPr>
        <p:spPr>
          <a:xfrm>
            <a:off x="1143000" y="131710"/>
            <a:ext cx="556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     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EB28E-73F1-82D9-4E88-C342EBEB5C3B}"/>
              </a:ext>
            </a:extLst>
          </p:cNvPr>
          <p:cNvSpPr txBox="1"/>
          <p:nvPr/>
        </p:nvSpPr>
        <p:spPr>
          <a:xfrm>
            <a:off x="76200" y="8191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rating :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C09543-EB82-42DD-4B4C-103F938B8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35655"/>
            <a:ext cx="8229600" cy="26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369F83-441D-B5D1-929E-11E9F49A223B}"/>
              </a:ext>
            </a:extLst>
          </p:cNvPr>
          <p:cNvSpPr txBox="1"/>
          <p:nvPr/>
        </p:nvSpPr>
        <p:spPr>
          <a:xfrm>
            <a:off x="2819400" y="3924240"/>
            <a:ext cx="3581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TV-MA has the highest number of ratings for tv shows i.e. adult ratings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7150"/>
            <a:ext cx="7772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DF9E1-7E56-047D-264E-5C8A13ED59B8}"/>
              </a:ext>
            </a:extLst>
          </p:cNvPr>
          <p:cNvSpPr txBox="1"/>
          <p:nvPr/>
        </p:nvSpPr>
        <p:spPr>
          <a:xfrm>
            <a:off x="508388" y="546746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5EF0C-AC30-609D-231E-98BD32113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6078"/>
            <a:ext cx="4419600" cy="258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79043-C592-AE75-D69E-C412A1BF869B}"/>
              </a:ext>
            </a:extLst>
          </p:cNvPr>
          <p:cNvSpPr txBox="1"/>
          <p:nvPr/>
        </p:nvSpPr>
        <p:spPr>
          <a:xfrm>
            <a:off x="152400" y="3818746"/>
            <a:ext cx="304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2">
                    <a:lumMod val="50000"/>
                  </a:schemeClr>
                </a:solidFill>
                <a:effectLst/>
                <a:latin typeface="+mj-lt"/>
              </a:rPr>
              <a:t>Highest number of movies released in 2017 and 2018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644C1-AA83-6433-092A-28682E96DC92}"/>
              </a:ext>
            </a:extLst>
          </p:cNvPr>
          <p:cNvSpPr txBox="1"/>
          <p:nvPr/>
        </p:nvSpPr>
        <p:spPr>
          <a:xfrm>
            <a:off x="2133600" y="3407067"/>
            <a:ext cx="1136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Movies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628BF3-E58A-D223-7FE1-97796A9B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138" y="916079"/>
            <a:ext cx="4655544" cy="24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27CD8A-A165-8306-94B5-2054F9FDB117}"/>
              </a:ext>
            </a:extLst>
          </p:cNvPr>
          <p:cNvSpPr txBox="1"/>
          <p:nvPr/>
        </p:nvSpPr>
        <p:spPr>
          <a:xfrm>
            <a:off x="3886200" y="3505000"/>
            <a:ext cx="5334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Highest number of movies released in 2020.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number of movies on Netflix is growing significantly faster than the number of TV shows.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saw a huge increase in the number of movies and television episodes after 2015.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 is a significant drop in the number of movies and television episodes produced after 2020.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F19B7-4D80-8DA2-6953-8BACE64EC918}"/>
              </a:ext>
            </a:extLst>
          </p:cNvPr>
          <p:cNvSpPr txBox="1"/>
          <p:nvPr/>
        </p:nvSpPr>
        <p:spPr>
          <a:xfrm>
            <a:off x="5436693" y="3217826"/>
            <a:ext cx="561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TV shows.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14DE63-E106-0CAF-5502-5E3A3CF5B824}"/>
              </a:ext>
            </a:extLst>
          </p:cNvPr>
          <p:cNvSpPr txBox="1"/>
          <p:nvPr/>
        </p:nvSpPr>
        <p:spPr>
          <a:xfrm>
            <a:off x="1295400" y="57150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Exploratory Data Analysis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3FBC694-F761-BF6E-AB77-AE1F5647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7709"/>
            <a:ext cx="7924800" cy="36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B0534C-6C20-921C-38EF-8EB5B6272EC6}"/>
              </a:ext>
            </a:extLst>
          </p:cNvPr>
          <p:cNvSpPr txBox="1"/>
          <p:nvPr/>
        </p:nvSpPr>
        <p:spPr>
          <a:xfrm>
            <a:off x="792051" y="4179129"/>
            <a:ext cx="7696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because of Covid 19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12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66A62-0E75-B99E-6050-D74F7CB3D7A0}"/>
              </a:ext>
            </a:extLst>
          </p:cNvPr>
          <p:cNvSpPr txBox="1"/>
          <p:nvPr/>
        </p:nvSpPr>
        <p:spPr>
          <a:xfrm>
            <a:off x="304800" y="666750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Month wise Analysis: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B43F29-08EE-E122-60F8-58C0E6F11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021325"/>
            <a:ext cx="3200400" cy="27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F0D6E82-5477-7D8B-4C8C-29A2FFA5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01637"/>
            <a:ext cx="3218975" cy="27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7BD6A-4E8A-C386-1303-C1C53F06A0FC}"/>
              </a:ext>
            </a:extLst>
          </p:cNvPr>
          <p:cNvSpPr txBox="1"/>
          <p:nvPr/>
        </p:nvSpPr>
        <p:spPr>
          <a:xfrm>
            <a:off x="464712" y="3817440"/>
            <a:ext cx="74600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From October to January, maximum number of movies and TV shows were added.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8044D-0230-920B-41D3-28FE2633F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5200" y="890770"/>
            <a:ext cx="1783975" cy="27886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Exploratory Data Analysis</a:t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/>
              <a:cs typeface="Arial"/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ACA639E2-1A7A-3B76-F1B1-10B91083F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89" y="590550"/>
            <a:ext cx="841571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FAD86B-A7A4-2FB6-FD50-0E16CCA8101D}"/>
              </a:ext>
            </a:extLst>
          </p:cNvPr>
          <p:cNvSpPr txBox="1"/>
          <p:nvPr/>
        </p:nvSpPr>
        <p:spPr>
          <a:xfrm>
            <a:off x="2133600" y="381493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Documentaries are highest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 in numbers followed by 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standup comedy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 then </a:t>
            </a:r>
            <a:r>
              <a:rPr lang="en-US" b="1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Dramas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562535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  <a14:imgEffect>
                      <a14:brightnessContrast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661" y="909162"/>
            <a:ext cx="4114800" cy="32627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3D381-B4A2-EDBE-AB04-0A322FB5E237}"/>
              </a:ext>
            </a:extLst>
          </p:cNvPr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Exploratory Data Analysis</a:t>
            </a:r>
            <a:endParaRPr lang="en-IN" sz="28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91B0ED7-4774-4904-ED5B-B41A46C57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26690"/>
            <a:ext cx="4523187" cy="224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9C55A-0633-B3C3-ECC2-95C788A46235}"/>
              </a:ext>
            </a:extLst>
          </p:cNvPr>
          <p:cNvSpPr txBox="1"/>
          <p:nvPr/>
        </p:nvSpPr>
        <p:spPr>
          <a:xfrm>
            <a:off x="4270440" y="3376465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Those movies that have a rating of NC-17 have the longest average duration.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it comes to movies having a TV-Y rating, they have the shortest runtime on average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AE9B1-1B31-11AA-8796-4527943BE05D}"/>
              </a:ext>
            </a:extLst>
          </p:cNvPr>
          <p:cNvSpPr txBox="1"/>
          <p:nvPr/>
        </p:nvSpPr>
        <p:spPr>
          <a:xfrm>
            <a:off x="248603" y="4197976"/>
            <a:ext cx="4030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 movies duration have 60min to 80 min.</a:t>
            </a:r>
            <a:endParaRPr lang="en-US" sz="1800" i="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A677BD-E698-FCC8-F6EB-A9A8BBC2EF97}"/>
              </a:ext>
            </a:extLst>
          </p:cNvPr>
          <p:cNvSpPr txBox="1"/>
          <p:nvPr/>
        </p:nvSpPr>
        <p:spPr>
          <a:xfrm>
            <a:off x="5600701" y="971837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A2ED3-79AC-FA95-9CB4-63F977A8FD31}"/>
              </a:ext>
            </a:extLst>
          </p:cNvPr>
          <p:cNvSpPr txBox="1"/>
          <p:nvPr/>
        </p:nvSpPr>
        <p:spPr>
          <a:xfrm>
            <a:off x="304800" y="71764"/>
            <a:ext cx="632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DA0000"/>
                </a:solidFill>
                <a:effectLst/>
              </a:rPr>
              <a:t>Word Cloud for TV shows  and Cast</a:t>
            </a:r>
            <a:endParaRPr lang="en-US" sz="2800" b="0" i="0" dirty="0">
              <a:solidFill>
                <a:srgbClr val="DA0000"/>
              </a:solidFill>
              <a:effectLst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A7D8ACC-0798-21D9-BDD2-5CF9A3671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2" y="1670317"/>
            <a:ext cx="3581400" cy="300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86BE181-F352-7F99-DE88-DCD74660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2" y="1657350"/>
            <a:ext cx="365759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42900-4CF1-86BF-052B-6C19597E1E06}"/>
              </a:ext>
            </a:extLst>
          </p:cNvPr>
          <p:cNvSpPr txBox="1"/>
          <p:nvPr/>
        </p:nvSpPr>
        <p:spPr>
          <a:xfrm>
            <a:off x="139272" y="9479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TV Shows types 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33350"/>
            <a:ext cx="6781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Data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Cleaning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17843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lang="en-US" sz="1800" u="heavy" spc="-5" dirty="0">
              <a:solidFill>
                <a:srgbClr val="0D3A45"/>
              </a:solidFill>
              <a:uFill>
                <a:solidFill>
                  <a:srgbClr val="0D3A45"/>
                </a:solidFill>
              </a:uFill>
              <a:latin typeface="Arial"/>
              <a:cs typeface="Arial"/>
            </a:endParaRPr>
          </a:p>
          <a:p>
            <a:pPr marL="355600" indent="-342900"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  <a:p>
            <a:pPr marL="354965" marR="5080" indent="-342900"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lang="en-US" sz="14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354965" marR="5080" indent="-342900"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endParaRPr sz="1400" dirty="0">
              <a:latin typeface="Arial"/>
              <a:cs typeface="Arial"/>
            </a:endParaRPr>
          </a:p>
          <a:p>
            <a:pPr marL="354965" marR="62230" indent="-342900"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lang="en-US" sz="14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354965" marR="62230" indent="-342900"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endParaRPr sz="1400" dirty="0">
              <a:latin typeface="Arial"/>
              <a:cs typeface="Arial"/>
            </a:endParaRPr>
          </a:p>
          <a:p>
            <a:pPr marL="355600" indent="-342900"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" y="3619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3200" spc="-5" dirty="0">
                <a:latin typeface="+mn-lt"/>
                <a:cs typeface="Arial"/>
              </a:rPr>
              <a:t>Means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DA0000"/>
                </a:solidFill>
              </a:rPr>
              <a:t>K-Means Clustering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3222036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30887"/>
          </a:xfrm>
        </p:spPr>
        <p:txBody>
          <a:bodyPr/>
          <a:lstStyle/>
          <a:p>
            <a:r>
              <a:rPr lang="en-IN" sz="2800" dirty="0"/>
              <a:t>Point in touch:</a:t>
            </a:r>
          </a:p>
        </p:txBody>
      </p:sp>
      <p:pic>
        <p:nvPicPr>
          <p:cNvPr id="1026" name="Picture 2" descr="A reflection on artificial intelligence singularity – TechTalks">
            <a:extLst>
              <a:ext uri="{FF2B5EF4-FFF2-40B4-BE49-F238E27FC236}">
                <a16:creationId xmlns:a16="http://schemas.microsoft.com/office/drawing/2014/main" id="{080BB083-1AED-0C3B-E080-D5938C846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64237"/>
            <a:ext cx="5029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 Hierarchical Clustering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4724400" y="662793"/>
            <a:ext cx="4035606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DBSCAN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302676" y="3797809"/>
            <a:ext cx="41383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Hierarchical clustering is the most popular and widely used method </a:t>
            </a: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 analyze social network data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. In this method, nodes are compared with one another based on their similarity.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D373922C-77E1-B8B1-37F2-7EC9B4D23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4325"/>
            <a:ext cx="4238112" cy="287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805211C-3AB7-F757-4925-768D1742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523" y="1000024"/>
            <a:ext cx="4188006" cy="294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9DA27-E816-6D67-73E8-7C6A5E35EB10}"/>
              </a:ext>
            </a:extLst>
          </p:cNvPr>
          <p:cNvSpPr txBox="1"/>
          <p:nvPr/>
        </p:nvSpPr>
        <p:spPr>
          <a:xfrm>
            <a:off x="4597315" y="3942098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DBSCAN stands for density-based spatial clustering of applications with noise. It is able to find arbitrary shaped clusters and clusters with noise (i.e. outliers).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698172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Elbow Method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4672332" y="504529"/>
            <a:ext cx="3605530" cy="66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Clustering unsupervised ML algorithm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302676" y="3797809"/>
            <a:ext cx="4138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In cluster analysis, the elbow method is a heuristic used in determining the number of clusters in a data set.</a:t>
            </a:r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89DA27-E816-6D67-73E8-7C6A5E35EB10}"/>
              </a:ext>
            </a:extLst>
          </p:cNvPr>
          <p:cNvSpPr txBox="1"/>
          <p:nvPr/>
        </p:nvSpPr>
        <p:spPr>
          <a:xfrm>
            <a:off x="4597315" y="394209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K-means clustering is an unsupervised technique that requires no labeled response for the given input data.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FAED6A-F1DC-469E-2984-F5ADE7B8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76" y="1081090"/>
            <a:ext cx="3938270" cy="27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756ACC1-86F3-75BF-2477-502653760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29" y="1173208"/>
            <a:ext cx="4479854" cy="27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541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C1CCB15-8A72-5BD6-4F31-69ACD587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5377"/>
            <a:ext cx="4374470" cy="186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81A9739-1C3B-F40B-E058-C8A5BCDD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26" y="2943339"/>
            <a:ext cx="4374473" cy="2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D761F0AA-5C72-2F9B-ABA9-F9FB4EFF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670" y="594970"/>
            <a:ext cx="4627794" cy="215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DBBF507F-32C3-EBB2-FD98-6FC8B77D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04" y="2825605"/>
            <a:ext cx="4627796" cy="215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12B05-D603-C45C-AA21-3F0F36EABBDB}"/>
              </a:ext>
            </a:extLst>
          </p:cNvPr>
          <p:cNvSpPr txBox="1"/>
          <p:nvPr/>
        </p:nvSpPr>
        <p:spPr>
          <a:xfrm>
            <a:off x="328930" y="3423349"/>
            <a:ext cx="6705599" cy="1720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 0.3601761941410064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 0.3786424530063482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0.34764733391208535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0.35819475414428864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0.36830181782871185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7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0.36688539987717955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6 and 7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D1DEAF0-4520-87CF-E019-760F088E4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23" y="965377"/>
            <a:ext cx="5262848" cy="244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2764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Conclusion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96EC-D97F-F604-CF6D-612F13C22790}"/>
              </a:ext>
            </a:extLst>
          </p:cNvPr>
          <p:cNvSpPr txBox="1"/>
          <p:nvPr/>
        </p:nvSpPr>
        <p:spPr>
          <a:xfrm>
            <a:off x="228600" y="713348"/>
            <a:ext cx="8458200" cy="4694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Netflix has 5372 movies and 2398 TV shows, there are more number movies on Netflix than TV shows.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TV-MA has the highest number of ratings for tv shows i.e. </a:t>
            </a: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adult ratings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Highest number of </a:t>
            </a: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movies 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released in </a:t>
            </a: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2017 and 2018.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We saw a huge increase in the number of movies and television episodes after 2015.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There is a significant drop in the number of movies and television episodes produced after 2020.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It appears that Netflix has focused more attention on increasing Movie content that TV Shows. Movies have increased much more dramatically than TV shows.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India is the country having maximum numbers of movie on Netflix.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USA having maximum numbers of TV shows followed by India.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Those movies that have a rating of </a:t>
            </a: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NC-17 have the longest average duration.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When it comes to movies having a TV-Y rating, they have the shortest runtime on average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b="1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October to January, maximum number of movies and TV shows were added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16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6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6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1600" b="0" i="0" dirty="0">
              <a:solidFill>
                <a:schemeClr val="accent1">
                  <a:lumMod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190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2764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Conclusion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DEF64BB-86A5-5EE7-3F20-3789E0E3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66750"/>
            <a:ext cx="7556888" cy="4057859"/>
          </a:xfrm>
          <a:prstGeom prst="rect">
            <a:avLst/>
          </a:prstGeom>
        </p:spPr>
      </p:pic>
      <p:pic>
        <p:nvPicPr>
          <p:cNvPr id="8211" name="Picture 19" descr="What is Artificial Intelligence? And is it really the future?">
            <a:extLst>
              <a:ext uri="{FF2B5EF4-FFF2-40B4-BE49-F238E27FC236}">
                <a16:creationId xmlns:a16="http://schemas.microsoft.com/office/drawing/2014/main" id="{01470E73-7A18-99CA-F58F-8CB05B02D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14350"/>
            <a:ext cx="337548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762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1657350"/>
            <a:ext cx="4176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sz="7000" dirty="0">
              <a:latin typeface="+mn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8507654-4328-188B-635F-D921FFC93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9144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32" y="1879849"/>
            <a:ext cx="435991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5" dirty="0">
                <a:latin typeface="+mn-lt"/>
                <a:cs typeface="Arial"/>
              </a:rPr>
              <a:t>Time </a:t>
            </a:r>
            <a:r>
              <a:rPr sz="5200" spc="-10" dirty="0">
                <a:latin typeface="+mn-lt"/>
                <a:cs typeface="Arial"/>
              </a:rPr>
              <a:t>for</a:t>
            </a:r>
            <a:r>
              <a:rPr sz="5200" spc="-50" dirty="0">
                <a:latin typeface="+mn-lt"/>
                <a:cs typeface="Arial"/>
              </a:rPr>
              <a:t> </a:t>
            </a:r>
            <a:r>
              <a:rPr sz="5200" spc="-5" dirty="0">
                <a:latin typeface="+mn-lt"/>
                <a:cs typeface="Arial"/>
              </a:rPr>
              <a:t>Q&amp;A!!</a:t>
            </a:r>
            <a:endParaRPr sz="5200" dirty="0">
              <a:latin typeface="+mn-lt"/>
              <a:cs typeface="Arial"/>
            </a:endParaRPr>
          </a:p>
        </p:txBody>
      </p:sp>
      <p:pic>
        <p:nvPicPr>
          <p:cNvPr id="14338" name="Picture 2" descr="Automation data analytic with 3d rendering ai robot with digital  visualization for big data scientist Stock Photo - Alamy">
            <a:extLst>
              <a:ext uri="{FF2B5EF4-FFF2-40B4-BE49-F238E27FC236}">
                <a16:creationId xmlns:a16="http://schemas.microsoft.com/office/drawing/2014/main" id="{91B69FA4-B1CE-912D-FFA7-B99CE22B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14350"/>
            <a:ext cx="4400550" cy="420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30485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grpFill/>
            <a:ln w="25399">
              <a:solidFill>
                <a:schemeClr val="tx2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Netflix: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32327" y="936699"/>
            <a:ext cx="7105015" cy="683260"/>
            <a:chOff x="1321962" y="929543"/>
            <a:chExt cx="7105015" cy="6832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grpFill/>
            <a:ln w="25399">
              <a:solidFill>
                <a:schemeClr val="tx2">
                  <a:lumMod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Netflix is </a:t>
            </a:r>
            <a:r>
              <a:rPr sz="1100" dirty="0">
                <a:latin typeface="Arial"/>
                <a:cs typeface="Arial"/>
              </a:rPr>
              <a:t>a company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manages a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dirty="0">
                <a:latin typeface="Arial"/>
                <a:cs typeface="Arial"/>
              </a:rPr>
              <a:t>collection </a:t>
            </a:r>
            <a:r>
              <a:rPr sz="1100" spc="-5" dirty="0">
                <a:latin typeface="Arial"/>
                <a:cs typeface="Arial"/>
              </a:rPr>
              <a:t>of TV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movies, streaming </a:t>
            </a:r>
            <a:r>
              <a:rPr sz="1100" spc="-5" dirty="0">
                <a:latin typeface="Arial"/>
                <a:cs typeface="Arial"/>
              </a:rPr>
              <a:t>it anytime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5" dirty="0"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latin typeface="Arial"/>
                <a:cs typeface="Arial"/>
              </a:rPr>
              <a:t>make a monthly </a:t>
            </a:r>
            <a:r>
              <a:rPr sz="1100" spc="-5" dirty="0">
                <a:latin typeface="Arial"/>
                <a:cs typeface="Arial"/>
              </a:rPr>
              <a:t>payment to access the platform. </a:t>
            </a:r>
            <a:r>
              <a:rPr sz="1100" spc="-15" dirty="0">
                <a:latin typeface="Arial"/>
                <a:cs typeface="Arial"/>
              </a:rPr>
              <a:t>However,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can cancel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dirty="0">
                <a:latin typeface="Arial"/>
                <a:cs typeface="Arial"/>
              </a:rPr>
              <a:t>subscriptions </a:t>
            </a:r>
            <a:r>
              <a:rPr sz="1100" spc="-5" dirty="0">
                <a:latin typeface="Arial"/>
                <a:cs typeface="Arial"/>
              </a:rPr>
              <a:t>at any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time.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5254" y="2369870"/>
            <a:ext cx="7871959" cy="1051560"/>
            <a:chOff x="555023" y="2344385"/>
            <a:chExt cx="7871959" cy="10515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grpFill/>
            <a:ln w="25399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grpFill/>
            <a:ln w="25399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(Clustering)</a:t>
            </a: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1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grpFill/>
            <a:ln w="25399">
              <a:solidFill>
                <a:schemeClr val="bg2">
                  <a:lumMod val="1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grpFill/>
            <a:ln w="25399">
              <a:solidFill>
                <a:schemeClr val="tx2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Shows</a:t>
            </a:r>
            <a:endParaRPr sz="1200" dirty="0">
              <a:solidFill>
                <a:schemeClr val="tx2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7787 rows </a:t>
            </a:r>
            <a:r>
              <a:rPr sz="1200" spc="-5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and </a:t>
            </a:r>
            <a:r>
              <a:rPr sz="1200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12</a:t>
            </a:r>
            <a:r>
              <a:rPr sz="1200" spc="-40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columns</a:t>
            </a:r>
            <a:endParaRPr sz="1200" dirty="0">
              <a:solidFill>
                <a:schemeClr val="tx2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Data </a:t>
            </a:r>
            <a:r>
              <a:rPr sz="1200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from </a:t>
            </a:r>
            <a:r>
              <a:rPr sz="1200" spc="-5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last</a:t>
            </a:r>
            <a:r>
              <a:rPr sz="1200" spc="-25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chemeClr val="tx2">
                    <a:lumMod val="50000"/>
                  </a:schemeClr>
                </a:solidFill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Introduction</a:t>
            </a: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44F67934-C815-9F44-C27E-2B87AF9F1B17}"/>
              </a:ext>
            </a:extLst>
          </p:cNvPr>
          <p:cNvSpPr/>
          <p:nvPr/>
        </p:nvSpPr>
        <p:spPr>
          <a:xfrm>
            <a:off x="582284" y="2344840"/>
            <a:ext cx="767715" cy="1051560"/>
          </a:xfrm>
          <a:custGeom>
            <a:avLst/>
            <a:gdLst/>
            <a:ahLst/>
            <a:cxnLst/>
            <a:rect l="l" t="t" r="r" b="b"/>
            <a:pathLst>
              <a:path w="767715" h="1051560">
                <a:moveTo>
                  <a:pt x="383549" y="1051075"/>
                </a:moveTo>
                <a:lnTo>
                  <a:pt x="0" y="667526"/>
                </a:lnTo>
                <a:lnTo>
                  <a:pt x="0" y="0"/>
                </a:lnTo>
                <a:lnTo>
                  <a:pt x="383549" y="383549"/>
                </a:lnTo>
                <a:lnTo>
                  <a:pt x="767098" y="0"/>
                </a:lnTo>
                <a:lnTo>
                  <a:pt x="767098" y="667526"/>
                </a:lnTo>
                <a:lnTo>
                  <a:pt x="383549" y="105107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F4FD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b="1" dirty="0">
              <a:solidFill>
                <a:srgbClr val="F4FDFF"/>
              </a:solidFill>
              <a:latin typeface="Arial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4FD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Methodology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4FD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62762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spc="-15" dirty="0"/>
              <a:t>Problem</a:t>
            </a:r>
            <a:r>
              <a:rPr lang="en-IN" sz="2800" spc="-75" dirty="0"/>
              <a:t> </a:t>
            </a:r>
            <a:r>
              <a:rPr lang="en-IN" sz="2800" spc="-5" dirty="0"/>
              <a:t>Statement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 algn="just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</a:p>
          <a:p>
            <a:pPr marL="455930" indent="-342900" algn="just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just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just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this project, you are required to do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just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just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just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Data</a:t>
            </a:r>
            <a:r>
              <a:rPr sz="2400" spc="-50" dirty="0"/>
              <a:t> </a:t>
            </a:r>
            <a:r>
              <a:rPr sz="2400" spc="-10" dirty="0"/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2002" y="819150"/>
            <a:ext cx="8459996" cy="46833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 algn="just">
              <a:spcBef>
                <a:spcPts val="100"/>
              </a:spcBef>
            </a:pPr>
            <a:r>
              <a:rPr lang="en-US"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sz="1400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third party Netflix search engine. The dataset consists of movies and TV shows data till 2019. The dataset has 7787 rows of data.</a:t>
            </a:r>
          </a:p>
          <a:p>
            <a:pPr marL="551180" lvl="1" algn="just">
              <a:spcBef>
                <a:spcPts val="100"/>
              </a:spcBef>
            </a:pPr>
            <a:r>
              <a:rPr lang="en-US"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 column.</a:t>
            </a:r>
          </a:p>
          <a:p>
            <a:pPr marL="93980" algn="just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 algn="just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z="1400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z="1400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 algn="just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z="14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z="1400"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 algn="just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z="1400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z="1400"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 algn="just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lang="en-US" sz="1400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sz="1400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z="14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sz="1400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sz="1400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40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z="14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z="1400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 algn="just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endParaRPr lang="en-US" sz="1600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 algn="just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endParaRPr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DD6F69-41B1-336E-B71B-12D6ACF1E498}"/>
              </a:ext>
            </a:extLst>
          </p:cNvPr>
          <p:cNvSpPr txBox="1"/>
          <p:nvPr/>
        </p:nvSpPr>
        <p:spPr>
          <a:xfrm>
            <a:off x="228600" y="590550"/>
            <a:ext cx="8610600" cy="2160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sz="1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more than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sz="1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B3A43-C656-63AF-B5AE-2C591E9DBFBC}"/>
              </a:ext>
            </a:extLst>
          </p:cNvPr>
          <p:cNvSpPr txBox="1"/>
          <p:nvPr/>
        </p:nvSpPr>
        <p:spPr>
          <a:xfrm>
            <a:off x="260011" y="3330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Null 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01D2E-252A-2DC1-2154-7B19CC29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4" y="2769719"/>
            <a:ext cx="2182969" cy="2238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7AB72-99E7-EC37-9669-0EE5564D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751206"/>
            <a:ext cx="1752600" cy="2327127"/>
          </a:xfrm>
          <a:prstGeom prst="rect">
            <a:avLst/>
          </a:prstGeom>
        </p:spPr>
      </p:pic>
      <p:pic>
        <p:nvPicPr>
          <p:cNvPr id="3074" name="Picture 2" descr="How to Show Null Value Columns/Rows in OBIEE 11G Pivote Table | The Big  Data - Business Intelligence by Sandeep Venu">
            <a:extLst>
              <a:ext uri="{FF2B5EF4-FFF2-40B4-BE49-F238E27FC236}">
                <a16:creationId xmlns:a16="http://schemas.microsoft.com/office/drawing/2014/main" id="{011B6CB3-A8C2-8D80-4129-0C176B3C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34" y="3486150"/>
            <a:ext cx="1669932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8735EA3-82FD-3892-0830-B7F963535A45}"/>
              </a:ext>
            </a:extLst>
          </p:cNvPr>
          <p:cNvSpPr txBox="1"/>
          <p:nvPr/>
        </p:nvSpPr>
        <p:spPr>
          <a:xfrm>
            <a:off x="1420678" y="158175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4AEE2-C604-A51A-1DC2-A60695836B78}"/>
              </a:ext>
            </a:extLst>
          </p:cNvPr>
          <p:cNvSpPr txBox="1"/>
          <p:nvPr/>
        </p:nvSpPr>
        <p:spPr>
          <a:xfrm>
            <a:off x="228600" y="921913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5372 movies, which is more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2F6FE13-2596-6CDF-4206-4D093E87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75" y="819150"/>
            <a:ext cx="459556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CDFA9-7C9D-B714-C370-4585A8C4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296981"/>
            <a:ext cx="2996148" cy="987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D190873-0BE4-E368-2689-EEFC157BC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23950"/>
            <a:ext cx="3962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323D6D-488F-F2DC-1C7F-E186B63ABBB5}"/>
              </a:ext>
            </a:extLst>
          </p:cNvPr>
          <p:cNvSpPr txBox="1"/>
          <p:nvPr/>
        </p:nvSpPr>
        <p:spPr>
          <a:xfrm>
            <a:off x="1420678" y="158175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FBE82-A978-2C20-4165-FC4F6A42B843}"/>
              </a:ext>
            </a:extLst>
          </p:cNvPr>
          <p:cNvSpPr txBox="1"/>
          <p:nvPr/>
        </p:nvSpPr>
        <p:spPr>
          <a:xfrm>
            <a:off x="406096" y="1047750"/>
            <a:ext cx="4394504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chemeClr val="accent1">
                    <a:lumMod val="50000"/>
                  </a:schemeClr>
                </a:solidFill>
              </a:rPr>
              <a:t>Analysis based on country:</a:t>
            </a:r>
          </a:p>
          <a:p>
            <a:pPr>
              <a:lnSpc>
                <a:spcPct val="150000"/>
              </a:lnSpc>
            </a:pP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C9FE74B-B38F-5255-51D4-0582AF4DA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  <a14:imgEffect>
                      <a14:saturation sat="2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52593"/>
            <a:ext cx="4666646" cy="203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6DEDF4-2E29-4392-6366-8F5EA3A6D75E}"/>
              </a:ext>
            </a:extLst>
          </p:cNvPr>
          <p:cNvSpPr txBox="1"/>
          <p:nvPr/>
        </p:nvSpPr>
        <p:spPr>
          <a:xfrm>
            <a:off x="1226687" y="3804094"/>
            <a:ext cx="6019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India is the country having maximum numbers of movie on Netflix.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USA having maximum numbers of TV shows followed by India</a:t>
            </a:r>
          </a:p>
        </p:txBody>
      </p:sp>
    </p:spTree>
    <p:extLst>
      <p:ext uri="{BB962C8B-B14F-4D97-AF65-F5344CB8AC3E}">
        <p14:creationId xmlns:p14="http://schemas.microsoft.com/office/powerpoint/2010/main" val="4602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23D6D-488F-F2DC-1C7F-E186B63ABBB5}"/>
              </a:ext>
            </a:extLst>
          </p:cNvPr>
          <p:cNvSpPr txBox="1"/>
          <p:nvPr/>
        </p:nvSpPr>
        <p:spPr>
          <a:xfrm>
            <a:off x="1420678" y="158175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FBE82-A978-2C20-4165-FC4F6A42B843}"/>
              </a:ext>
            </a:extLst>
          </p:cNvPr>
          <p:cNvSpPr txBox="1"/>
          <p:nvPr/>
        </p:nvSpPr>
        <p:spPr>
          <a:xfrm>
            <a:off x="362048" y="666750"/>
            <a:ext cx="4394504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chemeClr val="accent1">
                    <a:lumMod val="50000"/>
                  </a:schemeClr>
                </a:solidFill>
              </a:rPr>
              <a:t>Analysis based on country: Heatmap</a:t>
            </a:r>
          </a:p>
          <a:p>
            <a:pPr>
              <a:lnSpc>
                <a:spcPct val="150000"/>
              </a:lnSpc>
            </a:pP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IN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F32017-DD01-326E-D7FB-6CC8EC0A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200" y="1270326"/>
            <a:ext cx="3973781" cy="250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692F5-6033-C37C-9573-B349A8BE5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43" y="1319768"/>
            <a:ext cx="4782094" cy="250396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318B1C-E2A0-42EF-C69E-9C7EC93B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048" y="3969662"/>
            <a:ext cx="7696539" cy="6463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group data into  Four category and find  that there are 57% uses are teens in India which maximum teens percentage.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Adults user Spain have 84% followed my Mexico which is 77%.</a:t>
            </a:r>
          </a:p>
        </p:txBody>
      </p:sp>
    </p:spTree>
    <p:extLst>
      <p:ext uri="{BB962C8B-B14F-4D97-AF65-F5344CB8AC3E}">
        <p14:creationId xmlns:p14="http://schemas.microsoft.com/office/powerpoint/2010/main" val="127825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</TotalTime>
  <Words>1717</Words>
  <Application>Microsoft Office PowerPoint</Application>
  <PresentationFormat>On-screen Show (16:9)</PresentationFormat>
  <Paragraphs>173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</vt:lpstr>
      <vt:lpstr>Bodoni MT Black</vt:lpstr>
      <vt:lpstr>Calibri</vt:lpstr>
      <vt:lpstr>Courier New</vt:lpstr>
      <vt:lpstr>Roboto</vt:lpstr>
      <vt:lpstr>Times New Roman</vt:lpstr>
      <vt:lpstr>Verdana</vt:lpstr>
      <vt:lpstr>Wingdings</vt:lpstr>
      <vt:lpstr>Office Theme</vt:lpstr>
      <vt:lpstr> Capstone Project-4  NETFLIX MOVIES AND TV SHOWS  CLUSTERING </vt:lpstr>
      <vt:lpstr>Point in touch:</vt:lpstr>
      <vt:lpstr>Introduction</vt:lpstr>
      <vt:lpstr>Problem Statement</vt:lpstr>
      <vt:lpstr>Data Description</vt:lpstr>
      <vt:lpstr>PowerPoint Presentation</vt:lpstr>
      <vt:lpstr>PowerPoint Presentation</vt:lpstr>
      <vt:lpstr>PowerPoint Presentation</vt:lpstr>
      <vt:lpstr>We group data into  Four category and find  that there are 57% uses are teens in India which maximum teens percentage. In Adults user Spain have 84% followed my Mexico which is 77%.</vt:lpstr>
      <vt:lpstr>PowerPoint Presentation</vt:lpstr>
      <vt:lpstr>PowerPoint Presentation</vt:lpstr>
      <vt:lpstr>PowerPoint Presentation</vt:lpstr>
      <vt:lpstr>PowerPoint Presentation</vt:lpstr>
      <vt:lpstr>                     Exploratory Data Analysis </vt:lpstr>
      <vt:lpstr>Duration distribution of Movies</vt:lpstr>
      <vt:lpstr>PowerPoint Presentation</vt:lpstr>
      <vt:lpstr>Data Cleaning</vt:lpstr>
      <vt:lpstr>K - Means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PowerPoint Presentation</vt:lpstr>
      <vt:lpstr>Time for Q&amp;A!!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Prince jain</cp:lastModifiedBy>
  <cp:revision>15</cp:revision>
  <dcterms:created xsi:type="dcterms:W3CDTF">2022-04-02T13:43:54Z</dcterms:created>
  <dcterms:modified xsi:type="dcterms:W3CDTF">2022-10-31T19:59:18Z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